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bold.fntdata"/><Relationship Id="rId6" Type="http://schemas.openxmlformats.org/officeDocument/2006/relationships/slide" Target="slides/slide1.xml"/><Relationship Id="rId18" Type="http://schemas.openxmlformats.org/officeDocument/2006/relationships/font" Target="fonts/Maven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17de33491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17de33491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617de33491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617de33491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17de33491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17de33491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17de33491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617de33491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617de334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617de334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17de33491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17de3349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17de3349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617de3349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AUTOLAYOUT_1"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13"/>
          <p:cNvPicPr preferRelativeResize="0"/>
          <p:nvPr/>
        </p:nvPicPr>
        <p:blipFill rotWithShape="1">
          <a:blip r:embed="rId2">
            <a:alphaModFix/>
          </a:blip>
          <a:srcRect b="0" l="25250" r="41407" t="0"/>
          <a:stretch/>
        </p:blipFill>
        <p:spPr>
          <a:xfrm>
            <a:off x="0" y="0"/>
            <a:ext cx="3048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3"/>
          <p:cNvSpPr txBox="1"/>
          <p:nvPr>
            <p:ph type="title"/>
          </p:nvPr>
        </p:nvSpPr>
        <p:spPr>
          <a:xfrm>
            <a:off x="3381175" y="406900"/>
            <a:ext cx="5235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" type="body"/>
          </p:nvPr>
        </p:nvSpPr>
        <p:spPr>
          <a:xfrm>
            <a:off x="6043253" y="2053725"/>
            <a:ext cx="25731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●"/>
              <a:defRPr sz="1600">
                <a:solidFill>
                  <a:srgbClr val="42424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  <a:defRPr sz="1400">
                <a:solidFill>
                  <a:srgbClr val="42424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  <a:defRPr sz="1400">
                <a:solidFill>
                  <a:srgbClr val="42424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278" name="Google Shape;278;p13"/>
          <p:cNvSpPr txBox="1"/>
          <p:nvPr>
            <p:ph idx="2" type="body"/>
          </p:nvPr>
        </p:nvSpPr>
        <p:spPr>
          <a:xfrm>
            <a:off x="3381275" y="2053725"/>
            <a:ext cx="25731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●"/>
              <a:defRPr sz="1600">
                <a:solidFill>
                  <a:srgbClr val="42424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  <a:defRPr sz="1400">
                <a:solidFill>
                  <a:srgbClr val="42424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●"/>
              <a:defRPr sz="1400">
                <a:solidFill>
                  <a:srgbClr val="42424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100"/>
              <a:buChar char="○"/>
              <a:defRPr sz="1400">
                <a:solidFill>
                  <a:srgbClr val="42424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100"/>
              <a:buChar char="■"/>
              <a:defRPr sz="14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279" name="Google Shape;27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">
  <p:cSld name="AUTOLAYOUT_2">
    <p:bg>
      <p:bgPr>
        <a:solidFill>
          <a:srgbClr val="FFFFFF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4"/>
          <p:cNvSpPr/>
          <p:nvPr/>
        </p:nvSpPr>
        <p:spPr>
          <a:xfrm>
            <a:off x="2316574" y="3364649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6118424" y="1414824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500225" y="4086700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94188" y="1494263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1080300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4611275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4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9" name="Google Shape;289;p14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0" name="Google Shape;290;p14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1" name="Google Shape;29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/>
          <p:nvPr>
            <p:ph type="ctrTitle"/>
          </p:nvPr>
        </p:nvSpPr>
        <p:spPr>
          <a:xfrm>
            <a:off x="824000" y="128425"/>
            <a:ext cx="4255500" cy="29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Teoria do investimento em criatividade e Teoria </a:t>
            </a:r>
            <a:r>
              <a:rPr lang="pt-BR"/>
              <a:t>sistêmica</a:t>
            </a:r>
            <a:r>
              <a:rPr lang="pt-BR"/>
              <a:t> da criatividade </a:t>
            </a:r>
            <a:endParaRPr/>
          </a:p>
        </p:txBody>
      </p:sp>
      <p:sp>
        <p:nvSpPr>
          <p:cNvPr id="297" name="Google Shape;297;p15"/>
          <p:cNvSpPr txBox="1"/>
          <p:nvPr>
            <p:ph idx="1" type="subTitle"/>
          </p:nvPr>
        </p:nvSpPr>
        <p:spPr>
          <a:xfrm>
            <a:off x="756850" y="3247125"/>
            <a:ext cx="4255500" cy="18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Grupo 4: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Heitor Freitas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João Pedro de Oliveira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Kaio Augusto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Roberto Branco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Seiji Tateishi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Yuri Henrique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Teoria do investimento em criatividade</a:t>
            </a:r>
            <a:endParaRPr/>
          </a:p>
        </p:txBody>
      </p:sp>
      <p:sp>
        <p:nvSpPr>
          <p:cNvPr id="303" name="Google Shape;303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➔"/>
            </a:pPr>
            <a:r>
              <a:rPr lang="pt-BR" sz="2200">
                <a:solidFill>
                  <a:srgbClr val="000000"/>
                </a:solidFill>
              </a:rPr>
              <a:t>Elaborado pelo professores de </a:t>
            </a:r>
            <a:r>
              <a:rPr lang="pt-BR" sz="2200">
                <a:solidFill>
                  <a:srgbClr val="000000"/>
                </a:solidFill>
              </a:rPr>
              <a:t>psicologia</a:t>
            </a:r>
            <a:r>
              <a:rPr lang="pt-BR" sz="2200">
                <a:solidFill>
                  <a:srgbClr val="000000"/>
                </a:solidFill>
              </a:rPr>
              <a:t> Robert J. Sternberg e Todd Lubart;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➔"/>
            </a:pPr>
            <a:r>
              <a:rPr lang="pt-BR" sz="2200">
                <a:solidFill>
                  <a:srgbClr val="000000"/>
                </a:solidFill>
              </a:rPr>
              <a:t>Aplica-se a contextos genéricos (esferas distintas, como escolar, profissional e pessoal);</a:t>
            </a:r>
            <a:endParaRPr sz="2200"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➔"/>
            </a:pPr>
            <a:r>
              <a:rPr lang="pt-BR" sz="2200">
                <a:solidFill>
                  <a:srgbClr val="000000"/>
                </a:solidFill>
              </a:rPr>
              <a:t>Pessoas criativas: compram barato e vendem caro.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/>
          <p:nvPr>
            <p:ph type="title"/>
          </p:nvPr>
        </p:nvSpPr>
        <p:spPr>
          <a:xfrm>
            <a:off x="3381175" y="406900"/>
            <a:ext cx="5235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Fatores de criatividade</a:t>
            </a:r>
            <a:endParaRPr/>
          </a:p>
        </p:txBody>
      </p:sp>
      <p:sp>
        <p:nvSpPr>
          <p:cNvPr id="309" name="Google Shape;309;p17"/>
          <p:cNvSpPr txBox="1"/>
          <p:nvPr>
            <p:ph idx="1" type="body"/>
          </p:nvPr>
        </p:nvSpPr>
        <p:spPr>
          <a:xfrm>
            <a:off x="6043253" y="2053725"/>
            <a:ext cx="25731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Previsibilidade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Dependência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Direcionamento Externo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Conformidade</a:t>
            </a:r>
            <a:endParaRPr/>
          </a:p>
        </p:txBody>
      </p:sp>
      <p:sp>
        <p:nvSpPr>
          <p:cNvPr id="310" name="Google Shape;310;p17"/>
          <p:cNvSpPr txBox="1"/>
          <p:nvPr>
            <p:ph idx="2" type="body"/>
          </p:nvPr>
        </p:nvSpPr>
        <p:spPr>
          <a:xfrm>
            <a:off x="3381275" y="2053725"/>
            <a:ext cx="25731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Ambiguidade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Independência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Direcionamento Interno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/>
              <a:t>Singularidade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Fatores da disposição ao assumir riscos</a:t>
            </a:r>
            <a:endParaRPr/>
          </a:p>
        </p:txBody>
      </p:sp>
      <p:sp>
        <p:nvSpPr>
          <p:cNvPr id="316" name="Google Shape;316;p18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/>
              <a:t>Autenticidade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/>
              <a:t>Flexibilidade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pt-BR" sz="2400"/>
              <a:t>Auto aceitação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17" name="Google Shape;317;p18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Política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Rigidez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Vitimização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100" y="738275"/>
            <a:ext cx="6726125" cy="4219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3" name="Google Shape;323;p19"/>
          <p:cNvSpPr txBox="1"/>
          <p:nvPr/>
        </p:nvSpPr>
        <p:spPr>
          <a:xfrm>
            <a:off x="1528175" y="173750"/>
            <a:ext cx="58845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Nunito"/>
                <a:ea typeface="Nunito"/>
                <a:cs typeface="Nunito"/>
                <a:sym typeface="Nunito"/>
              </a:rPr>
              <a:t>           </a:t>
            </a:r>
            <a:r>
              <a:rPr b="1" lang="pt-BR" sz="2400">
                <a:latin typeface="Nunito"/>
                <a:ea typeface="Nunito"/>
                <a:cs typeface="Nunito"/>
                <a:sym typeface="Nunito"/>
              </a:rPr>
              <a:t> Os Seis Elementos da Criatividade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/>
          <p:nvPr/>
        </p:nvSpPr>
        <p:spPr>
          <a:xfrm>
            <a:off x="1124150" y="2038125"/>
            <a:ext cx="2116800" cy="2809200"/>
          </a:xfrm>
          <a:prstGeom prst="rect">
            <a:avLst/>
          </a:prstGeom>
          <a:solidFill>
            <a:srgbClr val="66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29" name="Google Shape;32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5. Motivação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651450" y="1597875"/>
            <a:ext cx="3061800" cy="6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CC0000"/>
                </a:solidFill>
              </a:rPr>
              <a:t>Desmotivado</a:t>
            </a:r>
            <a:endParaRPr b="1" sz="2400">
              <a:solidFill>
                <a:srgbClr val="CC0000"/>
              </a:solidFill>
            </a:endParaRPr>
          </a:p>
        </p:txBody>
      </p:sp>
      <p:pic>
        <p:nvPicPr>
          <p:cNvPr id="331" name="Google Shape;3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744" y="2113637"/>
            <a:ext cx="2011200" cy="2681626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0"/>
          <p:cNvSpPr txBox="1"/>
          <p:nvPr>
            <p:ph idx="1" type="body"/>
          </p:nvPr>
        </p:nvSpPr>
        <p:spPr>
          <a:xfrm>
            <a:off x="4948325" y="1597875"/>
            <a:ext cx="3061800" cy="6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6AA84F"/>
                </a:solidFill>
              </a:rPr>
              <a:t>Motivado</a:t>
            </a:r>
            <a:endParaRPr b="1" sz="2400">
              <a:solidFill>
                <a:srgbClr val="6AA84F"/>
              </a:solidFill>
            </a:endParaRPr>
          </a:p>
        </p:txBody>
      </p:sp>
      <p:sp>
        <p:nvSpPr>
          <p:cNvPr id="333" name="Google Shape;333;p20"/>
          <p:cNvSpPr/>
          <p:nvPr/>
        </p:nvSpPr>
        <p:spPr>
          <a:xfrm>
            <a:off x="4857200" y="2049875"/>
            <a:ext cx="3230400" cy="2745300"/>
          </a:xfrm>
          <a:prstGeom prst="rect">
            <a:avLst/>
          </a:prstGeom>
          <a:solidFill>
            <a:srgbClr val="274E1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34" name="Google Shape;3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9632" y="2113650"/>
            <a:ext cx="3119169" cy="261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6. Contexto ambiental</a:t>
            </a:r>
            <a:endParaRPr/>
          </a:p>
        </p:txBody>
      </p:sp>
      <p:pic>
        <p:nvPicPr>
          <p:cNvPr id="340" name="Google Shape;3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652" y="1761052"/>
            <a:ext cx="4269351" cy="284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7550" y="1674079"/>
            <a:ext cx="4454698" cy="296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2"/>
          <p:cNvSpPr txBox="1"/>
          <p:nvPr>
            <p:ph type="title"/>
          </p:nvPr>
        </p:nvSpPr>
        <p:spPr>
          <a:xfrm>
            <a:off x="1303800" y="598575"/>
            <a:ext cx="72519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Teoria Sistêmica da Criatividade</a:t>
            </a:r>
            <a:endParaRPr sz="3600"/>
          </a:p>
        </p:txBody>
      </p:sp>
      <p:sp>
        <p:nvSpPr>
          <p:cNvPr id="347" name="Google Shape;347;p22"/>
          <p:cNvSpPr txBox="1"/>
          <p:nvPr>
            <p:ph idx="1" type="body"/>
          </p:nvPr>
        </p:nvSpPr>
        <p:spPr>
          <a:xfrm>
            <a:off x="1303800" y="18832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Indivíduo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Domínio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pt-BR" sz="3000"/>
              <a:t>Campo</a:t>
            </a:r>
            <a:endParaRPr sz="3000"/>
          </a:p>
        </p:txBody>
      </p:sp>
      <p:sp>
        <p:nvSpPr>
          <p:cNvPr id="348" name="Google Shape;348;p22"/>
          <p:cNvSpPr txBox="1"/>
          <p:nvPr/>
        </p:nvSpPr>
        <p:spPr>
          <a:xfrm>
            <a:off x="1528175" y="1222550"/>
            <a:ext cx="44526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Nunito"/>
                <a:ea typeface="Nunito"/>
                <a:cs typeface="Nunito"/>
                <a:sym typeface="Nunito"/>
              </a:rPr>
              <a:t>Mihalyi Csikszentmihalyi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